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47"/>
  </p:notesMasterIdLst>
  <p:sldIdLst>
    <p:sldId id="256" r:id="rId2"/>
    <p:sldId id="473" r:id="rId3"/>
    <p:sldId id="472" r:id="rId4"/>
    <p:sldId id="474" r:id="rId5"/>
    <p:sldId id="485" r:id="rId6"/>
    <p:sldId id="429" r:id="rId7"/>
    <p:sldId id="368" r:id="rId8"/>
    <p:sldId id="431" r:id="rId9"/>
    <p:sldId id="432" r:id="rId10"/>
    <p:sldId id="459" r:id="rId11"/>
    <p:sldId id="433" r:id="rId12"/>
    <p:sldId id="436" r:id="rId13"/>
    <p:sldId id="446" r:id="rId14"/>
    <p:sldId id="449" r:id="rId15"/>
    <p:sldId id="428" r:id="rId16"/>
    <p:sldId id="373" r:id="rId17"/>
    <p:sldId id="430" r:id="rId18"/>
    <p:sldId id="384" r:id="rId19"/>
    <p:sldId id="447" r:id="rId20"/>
    <p:sldId id="438" r:id="rId21"/>
    <p:sldId id="455" r:id="rId22"/>
    <p:sldId id="440" r:id="rId23"/>
    <p:sldId id="439" r:id="rId24"/>
    <p:sldId id="400" r:id="rId25"/>
    <p:sldId id="486" r:id="rId26"/>
    <p:sldId id="401" r:id="rId27"/>
    <p:sldId id="408" r:id="rId28"/>
    <p:sldId id="476" r:id="rId29"/>
    <p:sldId id="479" r:id="rId30"/>
    <p:sldId id="477" r:id="rId31"/>
    <p:sldId id="480" r:id="rId32"/>
    <p:sldId id="478" r:id="rId33"/>
    <p:sldId id="481" r:id="rId34"/>
    <p:sldId id="483" r:id="rId35"/>
    <p:sldId id="467" r:id="rId36"/>
    <p:sldId id="484" r:id="rId37"/>
    <p:sldId id="466" r:id="rId38"/>
    <p:sldId id="452" r:id="rId39"/>
    <p:sldId id="468" r:id="rId40"/>
    <p:sldId id="424" r:id="rId41"/>
    <p:sldId id="469" r:id="rId42"/>
    <p:sldId id="427" r:id="rId43"/>
    <p:sldId id="405" r:id="rId44"/>
    <p:sldId id="406" r:id="rId45"/>
    <p:sldId id="453" r:id="rId4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5B7"/>
    <a:srgbClr val="0D5792"/>
    <a:srgbClr val="FF40FF"/>
    <a:srgbClr val="DB3A2F"/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14"/>
    <p:restoredTop sz="94485"/>
  </p:normalViewPr>
  <p:slideViewPr>
    <p:cSldViewPr snapToGrid="0" snapToObjects="1">
      <p:cViewPr varScale="1">
        <p:scale>
          <a:sx n="84" d="100"/>
          <a:sy n="84" d="100"/>
        </p:scale>
        <p:origin x="200" y="7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2861A-25C0-6B41-8E63-9AE409292FFC}" type="doc">
      <dgm:prSet loTypeId="urn:microsoft.com/office/officeart/2005/8/layout/funnel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01B0C-01E1-494C-9C10-73CB761D0710}">
      <dgm:prSet phldrT="[Text]"/>
      <dgm:spPr/>
      <dgm:t>
        <a:bodyPr/>
        <a:lstStyle/>
        <a:p>
          <a:r>
            <a:rPr lang="en-US" dirty="0" smtClean="0"/>
            <a:t>Open Educational Resources</a:t>
          </a:r>
          <a:endParaRPr lang="en-US" dirty="0"/>
        </a:p>
      </dgm:t>
    </dgm:pt>
    <dgm:pt modelId="{5292F256-3EC8-7C49-B7CC-A39EFC16793A}" type="parTrans" cxnId="{081D9773-CC33-4A4C-A51D-62CE452C9A47}">
      <dgm:prSet/>
      <dgm:spPr/>
      <dgm:t>
        <a:bodyPr/>
        <a:lstStyle/>
        <a:p>
          <a:endParaRPr lang="en-US"/>
        </a:p>
      </dgm:t>
    </dgm:pt>
    <dgm:pt modelId="{F2427FE3-BDF9-7D4B-9753-88C1CD7027E9}" type="sibTrans" cxnId="{081D9773-CC33-4A4C-A51D-62CE452C9A47}">
      <dgm:prSet/>
      <dgm:spPr/>
      <dgm:t>
        <a:bodyPr/>
        <a:lstStyle/>
        <a:p>
          <a:endParaRPr lang="en-US"/>
        </a:p>
      </dgm:t>
    </dgm:pt>
    <dgm:pt modelId="{AB57F594-3491-6F4E-A769-6CBB745F1203}">
      <dgm:prSet phldrT="[Text]"/>
      <dgm:spPr/>
      <dgm:t>
        <a:bodyPr/>
        <a:lstStyle/>
        <a:p>
          <a:r>
            <a:rPr lang="en-US" dirty="0" smtClean="0"/>
            <a:t>Expanding</a:t>
          </a:r>
        </a:p>
        <a:p>
          <a:r>
            <a:rPr lang="en-US" dirty="0" smtClean="0"/>
            <a:t>Standards</a:t>
          </a:r>
          <a:endParaRPr lang="en-US" dirty="0"/>
        </a:p>
      </dgm:t>
    </dgm:pt>
    <dgm:pt modelId="{05DEE5D6-846A-D849-8946-BC5E33A5D6E9}" type="parTrans" cxnId="{33B8312D-06FB-FB4B-8A87-722C30640B46}">
      <dgm:prSet/>
      <dgm:spPr/>
      <dgm:t>
        <a:bodyPr/>
        <a:lstStyle/>
        <a:p>
          <a:endParaRPr lang="en-US"/>
        </a:p>
      </dgm:t>
    </dgm:pt>
    <dgm:pt modelId="{65DBF961-2BA9-5549-AE99-EE79B58FBE61}" type="sibTrans" cxnId="{33B8312D-06FB-FB4B-8A87-722C30640B46}">
      <dgm:prSet/>
      <dgm:spPr/>
      <dgm:t>
        <a:bodyPr/>
        <a:lstStyle/>
        <a:p>
          <a:endParaRPr lang="en-US"/>
        </a:p>
      </dgm:t>
    </dgm:pt>
    <dgm:pt modelId="{618CB861-0774-2E4F-93C9-6886F92D4527}">
      <dgm:prSet phldrT="[Text]"/>
      <dgm:spPr/>
      <dgm:t>
        <a:bodyPr/>
        <a:lstStyle/>
        <a:p>
          <a:r>
            <a:rPr lang="en-US" dirty="0" smtClean="0"/>
            <a:t>MOOCs</a:t>
          </a:r>
          <a:endParaRPr lang="en-US" dirty="0"/>
        </a:p>
      </dgm:t>
    </dgm:pt>
    <dgm:pt modelId="{95AF5EC2-6175-ED44-ACD1-C651E1EAC70E}" type="parTrans" cxnId="{B809DE71-42E9-6A43-B121-1F94F394DB6B}">
      <dgm:prSet/>
      <dgm:spPr/>
      <dgm:t>
        <a:bodyPr/>
        <a:lstStyle/>
        <a:p>
          <a:endParaRPr lang="en-US"/>
        </a:p>
      </dgm:t>
    </dgm:pt>
    <dgm:pt modelId="{C6C030E2-138C-4D4A-B595-BF3044C581B4}" type="sibTrans" cxnId="{B809DE71-42E9-6A43-B121-1F94F394DB6B}">
      <dgm:prSet/>
      <dgm:spPr/>
      <dgm:t>
        <a:bodyPr/>
        <a:lstStyle/>
        <a:p>
          <a:endParaRPr lang="en-US"/>
        </a:p>
      </dgm:t>
    </dgm:pt>
    <dgm:pt modelId="{6A12ED2D-15F8-CB47-A107-48EEBA56DA1F}">
      <dgm:prSet/>
      <dgm:spPr/>
      <dgm:t>
        <a:bodyPr/>
        <a:lstStyle/>
        <a:p>
          <a:r>
            <a:rPr lang="en-US" dirty="0" smtClean="0"/>
            <a:t>Next Generation Digital Learning Environment</a:t>
          </a:r>
          <a:endParaRPr lang="en-US" dirty="0"/>
        </a:p>
      </dgm:t>
    </dgm:pt>
    <dgm:pt modelId="{D5C57292-3BA2-6047-8EA7-D14E22891DB7}" type="parTrans" cxnId="{6310C998-12A7-064D-A0F4-2627B0581EDB}">
      <dgm:prSet/>
      <dgm:spPr/>
      <dgm:t>
        <a:bodyPr/>
        <a:lstStyle/>
        <a:p>
          <a:endParaRPr lang="en-US"/>
        </a:p>
      </dgm:t>
    </dgm:pt>
    <dgm:pt modelId="{53D30093-F05F-E541-B649-4E0897F91409}" type="sibTrans" cxnId="{6310C998-12A7-064D-A0F4-2627B0581EDB}">
      <dgm:prSet/>
      <dgm:spPr/>
      <dgm:t>
        <a:bodyPr/>
        <a:lstStyle/>
        <a:p>
          <a:endParaRPr lang="en-US"/>
        </a:p>
      </dgm:t>
    </dgm:pt>
    <dgm:pt modelId="{D433C92E-1852-3446-82FD-4DFB312E2E62}" type="pres">
      <dgm:prSet presAssocID="{7A12861A-25C0-6B41-8E63-9AE409292FF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54AC6-98C6-6645-8A51-64182304A003}" type="pres">
      <dgm:prSet presAssocID="{7A12861A-25C0-6B41-8E63-9AE409292FFC}" presName="ellipse" presStyleLbl="trBgShp" presStyleIdx="0" presStyleCnt="1"/>
      <dgm:spPr/>
    </dgm:pt>
    <dgm:pt modelId="{10CEBF9B-7F24-F841-9841-82B87D964CE6}" type="pres">
      <dgm:prSet presAssocID="{7A12861A-25C0-6B41-8E63-9AE409292FFC}" presName="arrow1" presStyleLbl="fgShp" presStyleIdx="0" presStyleCnt="1"/>
      <dgm:spPr/>
    </dgm:pt>
    <dgm:pt modelId="{03766B44-92F9-BF4F-A8D3-EB37B3A967EB}" type="pres">
      <dgm:prSet presAssocID="{7A12861A-25C0-6B41-8E63-9AE409292FF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D57BE-8713-7E4C-BC78-61DF8B20F50E}" type="pres">
      <dgm:prSet presAssocID="{B2701B0C-01E1-494C-9C10-73CB761D071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5EE13-EE39-4844-B21B-9D235A262035}" type="pres">
      <dgm:prSet presAssocID="{618CB861-0774-2E4F-93C9-6886F92D452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E9AC6-AD91-CA47-8D41-E36379B3319C}" type="pres">
      <dgm:prSet presAssocID="{6A12ED2D-15F8-CB47-A107-48EEBA56DA1F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F3039-BF51-924C-AFC5-B7512703B5BF}" type="pres">
      <dgm:prSet presAssocID="{7A12861A-25C0-6B41-8E63-9AE409292FFC}" presName="funnel" presStyleLbl="trAlignAcc1" presStyleIdx="0" presStyleCnt="1"/>
      <dgm:spPr/>
    </dgm:pt>
  </dgm:ptLst>
  <dgm:cxnLst>
    <dgm:cxn modelId="{21AD89C3-120B-D645-846A-D3DD18DA9A29}" type="presOf" srcId="{6A12ED2D-15F8-CB47-A107-48EEBA56DA1F}" destId="{03766B44-92F9-BF4F-A8D3-EB37B3A967EB}" srcOrd="0" destOrd="0" presId="urn:microsoft.com/office/officeart/2005/8/layout/funnel1"/>
    <dgm:cxn modelId="{6310C998-12A7-064D-A0F4-2627B0581EDB}" srcId="{7A12861A-25C0-6B41-8E63-9AE409292FFC}" destId="{6A12ED2D-15F8-CB47-A107-48EEBA56DA1F}" srcOrd="3" destOrd="0" parTransId="{D5C57292-3BA2-6047-8EA7-D14E22891DB7}" sibTransId="{53D30093-F05F-E541-B649-4E0897F91409}"/>
    <dgm:cxn modelId="{33B8312D-06FB-FB4B-8A87-722C30640B46}" srcId="{7A12861A-25C0-6B41-8E63-9AE409292FFC}" destId="{AB57F594-3491-6F4E-A769-6CBB745F1203}" srcOrd="0" destOrd="0" parTransId="{05DEE5D6-846A-D849-8946-BC5E33A5D6E9}" sibTransId="{65DBF961-2BA9-5549-AE99-EE79B58FBE61}"/>
    <dgm:cxn modelId="{1244B220-5F9B-9743-ADA0-E6F72E87D136}" type="presOf" srcId="{618CB861-0774-2E4F-93C9-6886F92D4527}" destId="{A91D57BE-8713-7E4C-BC78-61DF8B20F50E}" srcOrd="0" destOrd="0" presId="urn:microsoft.com/office/officeart/2005/8/layout/funnel1"/>
    <dgm:cxn modelId="{EB7157A1-CFB6-B84F-92C3-A3FB96E108C5}" type="presOf" srcId="{B2701B0C-01E1-494C-9C10-73CB761D0710}" destId="{CEF5EE13-EE39-4844-B21B-9D235A262035}" srcOrd="0" destOrd="0" presId="urn:microsoft.com/office/officeart/2005/8/layout/funnel1"/>
    <dgm:cxn modelId="{61052F0E-E88C-9440-8660-2F2C37E424B9}" type="presOf" srcId="{7A12861A-25C0-6B41-8E63-9AE409292FFC}" destId="{D433C92E-1852-3446-82FD-4DFB312E2E62}" srcOrd="0" destOrd="0" presId="urn:microsoft.com/office/officeart/2005/8/layout/funnel1"/>
    <dgm:cxn modelId="{3AB3DB2A-B5C7-664D-9F48-1F233AEB9EE5}" type="presOf" srcId="{AB57F594-3491-6F4E-A769-6CBB745F1203}" destId="{197E9AC6-AD91-CA47-8D41-E36379B3319C}" srcOrd="0" destOrd="0" presId="urn:microsoft.com/office/officeart/2005/8/layout/funnel1"/>
    <dgm:cxn modelId="{081D9773-CC33-4A4C-A51D-62CE452C9A47}" srcId="{7A12861A-25C0-6B41-8E63-9AE409292FFC}" destId="{B2701B0C-01E1-494C-9C10-73CB761D0710}" srcOrd="1" destOrd="0" parTransId="{5292F256-3EC8-7C49-B7CC-A39EFC16793A}" sibTransId="{F2427FE3-BDF9-7D4B-9753-88C1CD7027E9}"/>
    <dgm:cxn modelId="{B809DE71-42E9-6A43-B121-1F94F394DB6B}" srcId="{7A12861A-25C0-6B41-8E63-9AE409292FFC}" destId="{618CB861-0774-2E4F-93C9-6886F92D4527}" srcOrd="2" destOrd="0" parTransId="{95AF5EC2-6175-ED44-ACD1-C651E1EAC70E}" sibTransId="{C6C030E2-138C-4D4A-B595-BF3044C581B4}"/>
    <dgm:cxn modelId="{2A71FEEE-909A-5842-9A10-E91100897BCF}" type="presParOf" srcId="{D433C92E-1852-3446-82FD-4DFB312E2E62}" destId="{38754AC6-98C6-6645-8A51-64182304A003}" srcOrd="0" destOrd="0" presId="urn:microsoft.com/office/officeart/2005/8/layout/funnel1"/>
    <dgm:cxn modelId="{7588C6D6-C254-2847-B456-19B6FF541DDC}" type="presParOf" srcId="{D433C92E-1852-3446-82FD-4DFB312E2E62}" destId="{10CEBF9B-7F24-F841-9841-82B87D964CE6}" srcOrd="1" destOrd="0" presId="urn:microsoft.com/office/officeart/2005/8/layout/funnel1"/>
    <dgm:cxn modelId="{C764FD21-C62C-DD44-B7F4-DBE7B083E9B2}" type="presParOf" srcId="{D433C92E-1852-3446-82FD-4DFB312E2E62}" destId="{03766B44-92F9-BF4F-A8D3-EB37B3A967EB}" srcOrd="2" destOrd="0" presId="urn:microsoft.com/office/officeart/2005/8/layout/funnel1"/>
    <dgm:cxn modelId="{5178C53D-6631-5D49-806F-2EB22F3D8D20}" type="presParOf" srcId="{D433C92E-1852-3446-82FD-4DFB312E2E62}" destId="{A91D57BE-8713-7E4C-BC78-61DF8B20F50E}" srcOrd="3" destOrd="0" presId="urn:microsoft.com/office/officeart/2005/8/layout/funnel1"/>
    <dgm:cxn modelId="{5FD3B39B-76C7-6746-B316-236E555EAD35}" type="presParOf" srcId="{D433C92E-1852-3446-82FD-4DFB312E2E62}" destId="{CEF5EE13-EE39-4844-B21B-9D235A262035}" srcOrd="4" destOrd="0" presId="urn:microsoft.com/office/officeart/2005/8/layout/funnel1"/>
    <dgm:cxn modelId="{2CA79218-1B54-6344-9640-0F7E035DCF44}" type="presParOf" srcId="{D433C92E-1852-3446-82FD-4DFB312E2E62}" destId="{197E9AC6-AD91-CA47-8D41-E36379B3319C}" srcOrd="5" destOrd="0" presId="urn:microsoft.com/office/officeart/2005/8/layout/funnel1"/>
    <dgm:cxn modelId="{C5FD360C-5211-8E41-8F87-91FA6045CB92}" type="presParOf" srcId="{D433C92E-1852-3446-82FD-4DFB312E2E62}" destId="{992F3039-BF51-924C-AFC5-B7512703B5B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54AC6-98C6-6645-8A51-64182304A003}">
      <dsp:nvSpPr>
        <dsp:cNvPr id="0" name=""/>
        <dsp:cNvSpPr/>
      </dsp:nvSpPr>
      <dsp:spPr>
        <a:xfrm>
          <a:off x="1804694" y="198489"/>
          <a:ext cx="3939255" cy="136805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EBF9B-7F24-F841-9841-82B87D964CE6}">
      <dsp:nvSpPr>
        <dsp:cNvPr id="0" name=""/>
        <dsp:cNvSpPr/>
      </dsp:nvSpPr>
      <dsp:spPr>
        <a:xfrm>
          <a:off x="3398718" y="3548383"/>
          <a:ext cx="763421" cy="48858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766B44-92F9-BF4F-A8D3-EB37B3A967EB}">
      <dsp:nvSpPr>
        <dsp:cNvPr id="0" name=""/>
        <dsp:cNvSpPr/>
      </dsp:nvSpPr>
      <dsp:spPr>
        <a:xfrm>
          <a:off x="1948217" y="3939255"/>
          <a:ext cx="3664423" cy="9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Next Generation Digital Learning Environment</a:t>
          </a:r>
          <a:endParaRPr lang="en-US" sz="2100" kern="1200" dirty="0"/>
        </a:p>
      </dsp:txBody>
      <dsp:txXfrm>
        <a:off x="1948217" y="3939255"/>
        <a:ext cx="3664423" cy="916105"/>
      </dsp:txXfrm>
    </dsp:sp>
    <dsp:sp modelId="{A91D57BE-8713-7E4C-BC78-61DF8B20F50E}">
      <dsp:nvSpPr>
        <dsp:cNvPr id="0" name=""/>
        <dsp:cNvSpPr/>
      </dsp:nvSpPr>
      <dsp:spPr>
        <a:xfrm>
          <a:off x="3236873" y="1672198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MOOCs</a:t>
          </a:r>
          <a:endParaRPr lang="en-US" sz="1500" kern="1200" dirty="0"/>
        </a:p>
      </dsp:txBody>
      <dsp:txXfrm>
        <a:off x="3438114" y="1873439"/>
        <a:ext cx="971676" cy="971676"/>
      </dsp:txXfrm>
    </dsp:sp>
    <dsp:sp modelId="{CEF5EE13-EE39-4844-B21B-9D235A262035}">
      <dsp:nvSpPr>
        <dsp:cNvPr id="0" name=""/>
        <dsp:cNvSpPr/>
      </dsp:nvSpPr>
      <dsp:spPr>
        <a:xfrm>
          <a:off x="2253586" y="641274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Open Educational Resources</a:t>
          </a:r>
          <a:endParaRPr lang="en-US" sz="1500" kern="1200" dirty="0"/>
        </a:p>
      </dsp:txBody>
      <dsp:txXfrm>
        <a:off x="2454827" y="842515"/>
        <a:ext cx="971676" cy="971676"/>
      </dsp:txXfrm>
    </dsp:sp>
    <dsp:sp modelId="{197E9AC6-AD91-CA47-8D41-E36379B3319C}">
      <dsp:nvSpPr>
        <dsp:cNvPr id="0" name=""/>
        <dsp:cNvSpPr/>
      </dsp:nvSpPr>
      <dsp:spPr>
        <a:xfrm>
          <a:off x="3658282" y="309033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Expanding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Standards</a:t>
          </a:r>
          <a:endParaRPr lang="en-US" sz="1500" kern="1200" dirty="0"/>
        </a:p>
      </dsp:txBody>
      <dsp:txXfrm>
        <a:off x="3859523" y="510274"/>
        <a:ext cx="971676" cy="971676"/>
      </dsp:txXfrm>
    </dsp:sp>
    <dsp:sp modelId="{992F3039-BF51-924C-AFC5-B7512703B5BF}">
      <dsp:nvSpPr>
        <dsp:cNvPr id="0" name=""/>
        <dsp:cNvSpPr/>
      </dsp:nvSpPr>
      <dsp:spPr>
        <a:xfrm>
          <a:off x="1642849" y="30536"/>
          <a:ext cx="4275160" cy="34201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60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16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5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18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9/22/16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9/22/16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5.jp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9.png"/><Relationship Id="rId7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Beyond MOOCs: Open Education at Scale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University of Michigan School of </a:t>
            </a:r>
            <a:r>
              <a:rPr lang="en-US" dirty="0" smtClean="0"/>
              <a:t>Information</a:t>
            </a:r>
          </a:p>
          <a:p>
            <a:r>
              <a:rPr lang="en-US" dirty="0" smtClean="0"/>
              <a:t>Sakai PMC Chair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53" y="4283868"/>
            <a:ext cx="2265947" cy="671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1571" y="4309289"/>
            <a:ext cx="458267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495B7"/>
                </a:solidFill>
              </a:rPr>
              <a:t>www.py4e.com</a:t>
            </a:r>
            <a:endParaRPr lang="en-US" sz="3600" dirty="0">
              <a:solidFill>
                <a:srgbClr val="0495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40" b="10221"/>
          <a:stretch/>
        </p:blipFill>
        <p:spPr>
          <a:xfrm>
            <a:off x="0" y="-357460"/>
            <a:ext cx="9143999" cy="55009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4627" y="1589315"/>
            <a:ext cx="64427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chemeClr val="tx1"/>
                </a:solidFill>
              </a:rPr>
              <a:t>Distinct, unique </a:t>
            </a:r>
            <a:r>
              <a:rPr lang="en-US" sz="3600" dirty="0" smtClean="0">
                <a:solidFill>
                  <a:schemeClr val="tx1"/>
                </a:solidFill>
              </a:rPr>
              <a:t>and yet similar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(Classic)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Cartridge(CC) 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5" name="escapehatch259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3375" y="1131689"/>
            <a:ext cx="2883825" cy="3737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2109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MS-Global-Logo-sm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85" y="518432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Single-Vendor "Ecosystems"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r>
              <a:rPr lang="en-US" dirty="0" smtClean="0"/>
              <a:t>Small LMS + App Store + Marketed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90" y="1200150"/>
            <a:ext cx="2057901" cy="16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IMS Common Cartridge – 1.0, 1.1, 1.2, </a:t>
            </a:r>
            <a:r>
              <a:rPr lang="en-US" dirty="0" smtClean="0"/>
              <a:t>1.3</a:t>
            </a:r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 smtClean="0">
                <a:solidFill>
                  <a:srgbClr val="FF0000"/>
                </a:solidFill>
              </a:rPr>
              <a:t>2.1</a:t>
            </a:r>
          </a:p>
          <a:p>
            <a:r>
              <a:rPr lang="en-US" dirty="0" smtClean="0"/>
              <a:t>IMS </a:t>
            </a:r>
            <a:r>
              <a:rPr lang="en-US" dirty="0"/>
              <a:t>LTI Content Item </a:t>
            </a:r>
            <a:r>
              <a:rPr lang="en-US" dirty="0" smtClean="0"/>
              <a:t>- 1.0</a:t>
            </a:r>
            <a:endParaRPr lang="en-US" dirty="0"/>
          </a:p>
          <a:p>
            <a:r>
              <a:rPr lang="en-US" dirty="0"/>
              <a:t>IMS LTI </a:t>
            </a:r>
            <a:r>
              <a:rPr lang="en-US" dirty="0" smtClean="0"/>
              <a:t>Membership Service – 1.0</a:t>
            </a:r>
          </a:p>
          <a:p>
            <a:r>
              <a:rPr lang="en-US" dirty="0" smtClean="0"/>
              <a:t>IMS </a:t>
            </a:r>
            <a:r>
              <a:rPr lang="en-US" dirty="0"/>
              <a:t>LTI Outcomes </a:t>
            </a:r>
            <a:r>
              <a:rPr lang="en-US" dirty="0" smtClean="0"/>
              <a:t>1.0, </a:t>
            </a:r>
            <a:r>
              <a:rPr lang="en-US" dirty="0" smtClean="0">
                <a:solidFill>
                  <a:srgbClr val="FF0000"/>
                </a:solidFill>
              </a:rPr>
              <a:t>2.0</a:t>
            </a:r>
            <a:r>
              <a:rPr lang="en-US" dirty="0" smtClean="0"/>
              <a:t> </a:t>
            </a:r>
          </a:p>
          <a:p>
            <a:r>
              <a:rPr lang="en-US" dirty="0" smtClean="0"/>
              <a:t>IMS Caliper - 1.0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rgbClr val="FF0000"/>
                </a:solidFill>
              </a:rPr>
              <a:t>1.1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 smtClean="0">
                <a:solidFill>
                  <a:srgbClr val="FF6600"/>
                </a:solidFill>
              </a:rPr>
              <a:t>Relaunching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3000375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39693229"/>
              </p:ext>
            </p:extLst>
          </p:nvPr>
        </p:nvGraphicFramePr>
        <p:xfrm>
          <a:off x="614149" y="1"/>
          <a:ext cx="7560859" cy="4885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2" y="2397473"/>
            <a:ext cx="2825393" cy="539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1" y="718872"/>
            <a:ext cx="1906997" cy="877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63" y="1510978"/>
            <a:ext cx="2563545" cy="652302"/>
          </a:xfrm>
          <a:prstGeom prst="rect">
            <a:avLst/>
          </a:prstGeom>
          <a:solidFill>
            <a:srgbClr val="0D5792"/>
          </a:solidFill>
        </p:spPr>
      </p:pic>
    </p:spTree>
    <p:extLst>
      <p:ext uri="{BB962C8B-B14F-4D97-AF65-F5344CB8AC3E}">
        <p14:creationId xmlns:p14="http://schemas.microsoft.com/office/powerpoint/2010/main" val="16150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16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0836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9" y="1655618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MOOC/</a:t>
            </a:r>
            <a:r>
              <a:rPr lang="en-US" dirty="0" err="1" smtClean="0"/>
              <a:t>EdTech</a:t>
            </a:r>
            <a:r>
              <a:rPr lang="en-US" dirty="0" smtClean="0"/>
              <a:t>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was a founder of the Sakai Open Source LMS project in 2004</a:t>
            </a:r>
          </a:p>
          <a:p>
            <a:r>
              <a:rPr lang="en-US" dirty="0" smtClean="0"/>
              <a:t>I was one of the core Contributors to IMS Learning Tools Interoperability in 2010</a:t>
            </a:r>
          </a:p>
          <a:p>
            <a:r>
              <a:rPr lang="en-US" dirty="0" smtClean="0"/>
              <a:t>Michigan is one of the four founding Schools of Coursera in 2012</a:t>
            </a:r>
          </a:p>
          <a:p>
            <a:r>
              <a:rPr lang="en-US" dirty="0" smtClean="0"/>
              <a:t>I taught one of the first six Michigan courses on Coursera</a:t>
            </a:r>
          </a:p>
          <a:p>
            <a:pPr lvl="1"/>
            <a:r>
              <a:rPr lang="en-US" dirty="0" smtClean="0"/>
              <a:t>Internet History, Technology, and Security</a:t>
            </a:r>
          </a:p>
          <a:p>
            <a:r>
              <a:rPr lang="en-US" dirty="0" smtClean="0"/>
              <a:t>I now teach six MOOCs on Coursera</a:t>
            </a:r>
          </a:p>
          <a:p>
            <a:pPr lvl="1"/>
            <a:r>
              <a:rPr lang="en-US" dirty="0" smtClean="0"/>
              <a:t>Python for Everybody Specialization (5 courses)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7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Perhaps we can never get to a million learning tools or learning objects</a:t>
            </a:r>
          </a:p>
          <a:p>
            <a:r>
              <a:rPr lang="en-US" dirty="0" smtClean="0"/>
              <a:t>Why even try?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  <p:sp>
        <p:nvSpPr>
          <p:cNvPr id="5" name="&quot;No&quot; Symbol 4"/>
          <p:cNvSpPr/>
          <p:nvPr/>
        </p:nvSpPr>
        <p:spPr>
          <a:xfrm>
            <a:off x="5752261" y="442008"/>
            <a:ext cx="1689904" cy="1516283"/>
          </a:xfrm>
          <a:prstGeom prst="noSmoking">
            <a:avLst/>
          </a:prstGeom>
          <a:solidFill>
            <a:srgbClr val="DB3A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a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building tools and content and in production in &lt; 4 hours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a common structure</a:t>
            </a:r>
            <a:br>
              <a:rPr lang="en-US" dirty="0" smtClean="0"/>
            </a:br>
            <a:r>
              <a:rPr lang="en-US" dirty="0" smtClean="0"/>
              <a:t>but all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2" y="3004958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</a:t>
            </a:r>
            <a:r>
              <a:rPr lang="en-US" sz="5400" dirty="0" err="1" smtClean="0"/>
              <a:t>Tsugi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Software to allow anyone to build and deploy interoperable educational web sites, content, and learning 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58" y="485247"/>
            <a:ext cx="2492829" cy="1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in a name?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3" y="1458924"/>
            <a:ext cx="5217886" cy="2224449"/>
          </a:xfrm>
          <a:prstGeom prst="rect">
            <a:avLst/>
          </a:prstGeom>
          <a:ln>
            <a:solidFill>
              <a:schemeClr val="dk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06" y="261377"/>
            <a:ext cx="1400628" cy="140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799" y="3265713"/>
            <a:ext cx="2607843" cy="1743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13" y="4137477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62438" y="4152846"/>
            <a:ext cx="2513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 smtClean="0"/>
              <a:t>www.da-eum.org</a:t>
            </a:r>
            <a:endParaRPr lang="en-US" sz="2400" dirty="0" smtClean="0"/>
          </a:p>
          <a:p>
            <a:pPr algn="r"/>
            <a:r>
              <a:rPr lang="en-US" sz="2400" dirty="0" err="1"/>
              <a:t>www.tsugi.org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931" y="173487"/>
            <a:ext cx="1706070" cy="1488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7" y="665735"/>
            <a:ext cx="5505731" cy="3487111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8" y="665734"/>
            <a:ext cx="5720430" cy="348711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can </a:t>
            </a:r>
            <a:r>
              <a:rPr lang="en-US" dirty="0" err="1" smtClean="0"/>
              <a:t>Tsugi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Course-Oriented LMS / CMS at a URL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Course-Oriented Content Repository</a:t>
            </a:r>
          </a:p>
          <a:p>
            <a:r>
              <a:rPr lang="en-US" sz="3200" dirty="0"/>
              <a:t>API Libraries – PHP</a:t>
            </a:r>
            <a:r>
              <a:rPr lang="en-US" sz="3200"/>
              <a:t>, </a:t>
            </a:r>
            <a:r>
              <a:rPr lang="en-US" sz="3200" smtClean="0"/>
              <a:t>Java, Node</a:t>
            </a:r>
            <a:r>
              <a:rPr lang="en-US" sz="3200" dirty="0"/>
              <a:t>...</a:t>
            </a:r>
          </a:p>
          <a:p>
            <a:pPr lvl="1"/>
            <a:r>
              <a:rPr lang="en-US" sz="3000" dirty="0" smtClean="0"/>
              <a:t>Open source standards implementations</a:t>
            </a:r>
            <a:endParaRPr lang="en-US" sz="3200" dirty="0" smtClean="0"/>
          </a:p>
          <a:p>
            <a:r>
              <a:rPr lang="en-US" sz="3200" dirty="0" smtClean="0"/>
              <a:t>Training for Developers (www.wa4e.com)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Authoring a Course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248400" y="1175657"/>
            <a:ext cx="1621970" cy="47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Sakai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248400" y="1821487"/>
            <a:ext cx="1621970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Canvas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48400" y="2452857"/>
            <a:ext cx="1621970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Moodle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48400" y="3084227"/>
            <a:ext cx="1621970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Blackboard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48399" y="3715597"/>
            <a:ext cx="1621971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Coursera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7514" y="41945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smtClean="0"/>
              <a:t>…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4" y="1290803"/>
            <a:ext cx="4317586" cy="266428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3"/>
            <a:endCxn id="4" idx="1"/>
          </p:cNvCxnSpPr>
          <p:nvPr/>
        </p:nvCxnSpPr>
        <p:spPr>
          <a:xfrm flipV="1">
            <a:off x="4852800" y="1415143"/>
            <a:ext cx="1395600" cy="12078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6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9" y="173620"/>
            <a:ext cx="7224208" cy="47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4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Teaching a MOOC!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248400" y="1175657"/>
            <a:ext cx="1621970" cy="47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Sakai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248400" y="1821487"/>
            <a:ext cx="1621970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Canvas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48400" y="2452857"/>
            <a:ext cx="1621970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Moodle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48400" y="3084227"/>
            <a:ext cx="1621970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Blackboard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48399" y="3715597"/>
            <a:ext cx="1621971" cy="47897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Coursera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7514" y="41945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smtClean="0"/>
              <a:t>…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4" y="1290803"/>
            <a:ext cx="4317586" cy="266428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3"/>
            <a:endCxn id="4" idx="1"/>
          </p:cNvCxnSpPr>
          <p:nvPr/>
        </p:nvCxnSpPr>
        <p:spPr>
          <a:xfrm flipV="1">
            <a:off x="4852800" y="1415143"/>
            <a:ext cx="1395600" cy="12078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  <a:endCxn id="8" idx="1"/>
          </p:cNvCxnSpPr>
          <p:nvPr/>
        </p:nvCxnSpPr>
        <p:spPr>
          <a:xfrm>
            <a:off x="4852800" y="2622943"/>
            <a:ext cx="1395599" cy="13321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Surprise: New LMS This Fall!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248400" y="1175657"/>
            <a:ext cx="1621970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Sakai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248400" y="1821487"/>
            <a:ext cx="1621970" cy="47897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Canvas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48400" y="2452857"/>
            <a:ext cx="1621970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Moodle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48400" y="3084227"/>
            <a:ext cx="1621970" cy="4789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Blackboard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48399" y="3715597"/>
            <a:ext cx="1621971" cy="47897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Coursera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7514" y="41945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800" smtClean="0"/>
              <a:t>…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4" y="1290803"/>
            <a:ext cx="4317586" cy="266428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3"/>
            <a:endCxn id="5" idx="1"/>
          </p:cNvCxnSpPr>
          <p:nvPr/>
        </p:nvCxnSpPr>
        <p:spPr>
          <a:xfrm flipV="1">
            <a:off x="4852800" y="2060973"/>
            <a:ext cx="1395600" cy="56197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52800" y="2622943"/>
            <a:ext cx="1395599" cy="133214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664257" y="1789185"/>
            <a:ext cx="1206501" cy="4686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Sakai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664257" y="2435015"/>
            <a:ext cx="1206501" cy="4686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Canvas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664257" y="3066385"/>
            <a:ext cx="1206501" cy="4686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Moodle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64257" y="3697755"/>
            <a:ext cx="1206501" cy="4686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Blackboard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64257" y="4329125"/>
            <a:ext cx="1206502" cy="46866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Coursera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3068" y="4593599"/>
            <a:ext cx="60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800" smtClean="0"/>
              <a:t>…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33" idx="3"/>
            <a:endCxn id="4" idx="1"/>
          </p:cNvCxnSpPr>
          <p:nvPr/>
        </p:nvCxnSpPr>
        <p:spPr>
          <a:xfrm flipV="1">
            <a:off x="4958751" y="2023519"/>
            <a:ext cx="1705506" cy="87674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3" idx="3"/>
            <a:endCxn id="7" idx="1"/>
          </p:cNvCxnSpPr>
          <p:nvPr/>
        </p:nvCxnSpPr>
        <p:spPr>
          <a:xfrm>
            <a:off x="4958751" y="2900263"/>
            <a:ext cx="1705506" cy="10318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5" y="2682022"/>
            <a:ext cx="1679243" cy="10362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58" y="2907250"/>
            <a:ext cx="704679" cy="5857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5" y="2093349"/>
            <a:ext cx="1605842" cy="47606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33" idx="3"/>
            <a:endCxn id="5" idx="1"/>
          </p:cNvCxnSpPr>
          <p:nvPr/>
        </p:nvCxnSpPr>
        <p:spPr>
          <a:xfrm flipV="1">
            <a:off x="4958751" y="2669349"/>
            <a:ext cx="1705506" cy="23091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3" idx="3"/>
            <a:endCxn id="6" idx="1"/>
          </p:cNvCxnSpPr>
          <p:nvPr/>
        </p:nvCxnSpPr>
        <p:spPr>
          <a:xfrm>
            <a:off x="4958751" y="2900263"/>
            <a:ext cx="1705506" cy="4004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3" idx="3"/>
            <a:endCxn id="8" idx="1"/>
          </p:cNvCxnSpPr>
          <p:nvPr/>
        </p:nvCxnSpPr>
        <p:spPr>
          <a:xfrm>
            <a:off x="4958751" y="2900263"/>
            <a:ext cx="1705506" cy="16631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00" y="2083563"/>
            <a:ext cx="2112051" cy="16333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915603" y="4207432"/>
            <a:ext cx="1080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IMS LTI</a:t>
            </a:r>
          </a:p>
          <a:p>
            <a:pPr algn="r"/>
            <a:r>
              <a:rPr lang="en-US" sz="2000" dirty="0" smtClean="0"/>
              <a:t>IMS CC</a:t>
            </a:r>
            <a:endParaRPr lang="en-US" sz="20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70" y="485772"/>
            <a:ext cx="1678873" cy="550017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stCxn id="33" idx="3"/>
            <a:endCxn id="38" idx="1"/>
          </p:cNvCxnSpPr>
          <p:nvPr/>
        </p:nvCxnSpPr>
        <p:spPr>
          <a:xfrm flipV="1">
            <a:off x="4958751" y="760781"/>
            <a:ext cx="1469319" cy="2139482"/>
          </a:xfrm>
          <a:prstGeom prst="straightConnector1">
            <a:avLst/>
          </a:prstGeom>
          <a:ln w="63500">
            <a:solidFill>
              <a:srgbClr val="0D57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395" y="198443"/>
            <a:ext cx="2054801" cy="1369333"/>
          </a:xfrm>
          <a:prstGeom prst="rect">
            <a:avLst/>
          </a:prstGeom>
        </p:spPr>
      </p:pic>
      <p:cxnSp>
        <p:nvCxnSpPr>
          <p:cNvPr id="44" name="Straight Arrow Connector 43"/>
          <p:cNvCxnSpPr>
            <a:stCxn id="33" idx="0"/>
            <a:endCxn id="43" idx="2"/>
          </p:cNvCxnSpPr>
          <p:nvPr/>
        </p:nvCxnSpPr>
        <p:spPr>
          <a:xfrm flipH="1" flipV="1">
            <a:off x="3892796" y="1567776"/>
            <a:ext cx="9930" cy="515787"/>
          </a:xfrm>
          <a:prstGeom prst="straightConnector1">
            <a:avLst/>
          </a:prstGeom>
          <a:ln w="63500">
            <a:solidFill>
              <a:srgbClr val="0D57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0" idx="3"/>
            <a:endCxn id="33" idx="1"/>
          </p:cNvCxnSpPr>
          <p:nvPr/>
        </p:nvCxnSpPr>
        <p:spPr>
          <a:xfrm>
            <a:off x="1945537" y="2331379"/>
            <a:ext cx="901163" cy="568884"/>
          </a:xfrm>
          <a:prstGeom prst="straightConnector1">
            <a:avLst/>
          </a:prstGeom>
          <a:ln w="63500">
            <a:solidFill>
              <a:srgbClr val="0495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0" idx="3"/>
            <a:endCxn id="33" idx="1"/>
          </p:cNvCxnSpPr>
          <p:nvPr/>
        </p:nvCxnSpPr>
        <p:spPr>
          <a:xfrm flipV="1">
            <a:off x="2018938" y="2900263"/>
            <a:ext cx="827762" cy="299870"/>
          </a:xfrm>
          <a:prstGeom prst="straightConnector1">
            <a:avLst/>
          </a:prstGeom>
          <a:ln w="63500">
            <a:solidFill>
              <a:srgbClr val="0495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42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110605"/>
            <a:ext cx="5550779" cy="4279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872739"/>
            <a:ext cx="5522267" cy="427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565" y="340177"/>
            <a:ext cx="1210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PY4E.com</a:t>
            </a:r>
            <a:endParaRPr lang="en-US" sz="2000" dirty="0">
              <a:solidFill>
                <a:srgbClr val="FF4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8" y="4201885"/>
            <a:ext cx="2104619" cy="6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6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110605"/>
            <a:ext cx="5550779" cy="4279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872739"/>
            <a:ext cx="5522267" cy="427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565" y="340177"/>
            <a:ext cx="1210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PY4E.com</a:t>
            </a:r>
            <a:endParaRPr lang="en-US" sz="2000" dirty="0">
              <a:solidFill>
                <a:srgbClr val="FF4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8" y="4201885"/>
            <a:ext cx="2104619" cy="623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2455" y="1478311"/>
            <a:ext cx="6854355" cy="1947059"/>
          </a:xfrm>
          <a:prstGeom prst="rect">
            <a:avLst/>
          </a:prstGeom>
          <a:solidFill>
            <a:schemeClr val="accent5">
              <a:alpha val="81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 beautiful web site that is also an LMS and complies with interoperability standards.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375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01" y="-84584"/>
            <a:ext cx="5517030" cy="4253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5" y="872738"/>
            <a:ext cx="5533997" cy="4279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" y="4169228"/>
            <a:ext cx="2104619" cy="6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1" y="1177100"/>
            <a:ext cx="4572000" cy="33922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91931" y="4465122"/>
            <a:ext cx="5027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csev</a:t>
            </a:r>
            <a:r>
              <a:rPr lang="en-US" sz="2400" dirty="0"/>
              <a:t>/</a:t>
            </a:r>
            <a:r>
              <a:rPr lang="en-US" sz="2400" dirty="0" err="1"/>
              <a:t>pythonlearn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527" y="2009504"/>
            <a:ext cx="2252742" cy="1872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Collaborative Content w/GitHub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3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6982"/>
          <a:stretch/>
        </p:blipFill>
        <p:spPr>
          <a:xfrm>
            <a:off x="546100" y="0"/>
            <a:ext cx="8597900" cy="55026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578735"/>
            <a:ext cx="7543800" cy="193297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Beyond the LMS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Beyond the MOOC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9972" y="2511706"/>
            <a:ext cx="6461760" cy="800100"/>
          </a:xfrm>
        </p:spPr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707943" y="192590"/>
            <a:ext cx="2404263" cy="470901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680758" y="1176298"/>
            <a:ext cx="1335772" cy="136865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680758" y="2310006"/>
            <a:ext cx="1335772" cy="234945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680758" y="2544951"/>
            <a:ext cx="1335772" cy="89876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7" y="1726968"/>
            <a:ext cx="1339191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Tsugi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04058" y="82971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04058" y="196342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04058" y="3097134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003499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29658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82790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864130" y="828714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64130" y="1962422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64130" y="3096130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533423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907823" y="1192548"/>
            <a:ext cx="2095676" cy="2512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907823" y="1443790"/>
            <a:ext cx="2095676" cy="8824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907823" y="1443790"/>
            <a:ext cx="2095676" cy="20161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601068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907823" y="1192548"/>
            <a:ext cx="2174967" cy="2766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907823" y="2326256"/>
            <a:ext cx="2174967" cy="16326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907823" y="3459964"/>
            <a:ext cx="2174967" cy="498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891100" y="250216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48091" y="1186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LMS/CMS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3904058" y="409327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Vertical Scroll 37"/>
          <p:cNvSpPr/>
          <p:nvPr/>
        </p:nvSpPr>
        <p:spPr>
          <a:xfrm>
            <a:off x="2848963" y="397040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cal Scroll 38"/>
          <p:cNvSpPr/>
          <p:nvPr/>
        </p:nvSpPr>
        <p:spPr>
          <a:xfrm>
            <a:off x="3053346" y="410088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cal Scroll 39"/>
          <p:cNvSpPr/>
          <p:nvPr/>
        </p:nvSpPr>
        <p:spPr>
          <a:xfrm>
            <a:off x="3329524" y="4303161"/>
            <a:ext cx="485564" cy="433299"/>
          </a:xfrm>
          <a:prstGeom prst="verticalScroll">
            <a:avLst>
              <a:gd name="adj" fmla="val 15012"/>
            </a:avLst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" idx="2"/>
            <a:endCxn id="38" idx="1"/>
          </p:cNvCxnSpPr>
          <p:nvPr/>
        </p:nvCxnSpPr>
        <p:spPr>
          <a:xfrm>
            <a:off x="1011163" y="3362934"/>
            <a:ext cx="1891962" cy="82412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0309" y="387870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0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4092" y="3738622"/>
            <a:ext cx="6632293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Implement Standards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Portable / </a:t>
            </a:r>
            <a:r>
              <a:rPr lang="en-US" sz="2000" dirty="0" err="1" smtClean="0">
                <a:solidFill>
                  <a:schemeClr val="tx1"/>
                </a:solidFill>
              </a:rPr>
              <a:t>Resuable</a:t>
            </a:r>
            <a:r>
              <a:rPr lang="en-US" sz="2000" dirty="0" smtClean="0">
                <a:solidFill>
                  <a:schemeClr val="tx1"/>
                </a:solidFill>
              </a:rPr>
              <a:t> outside </a:t>
            </a:r>
            <a:r>
              <a:rPr lang="en-US" sz="2000" dirty="0" err="1" smtClean="0">
                <a:solidFill>
                  <a:schemeClr val="tx1"/>
                </a:solidFill>
              </a:rPr>
              <a:t>Tsugi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4092" y="2542594"/>
            <a:ext cx="5393802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Opinionated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Convention / Database Model / Session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Easy for App Developer to Use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4092" y="1346566"/>
            <a:ext cx="2118166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Look / Feel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UI Widgets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8363" y="314490"/>
            <a:ext cx="2854123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Module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93629" y="314490"/>
            <a:ext cx="222426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App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59039" y="314490"/>
            <a:ext cx="99734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???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1296364" y="913480"/>
            <a:ext cx="243069" cy="433086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2714263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4420567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6382478" y="926040"/>
            <a:ext cx="233417" cy="2812582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805922" y="1733088"/>
            <a:ext cx="1694722" cy="1314121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5" y="84394"/>
            <a:ext cx="5767849" cy="4641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725758"/>
            <a:ext cx="570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tsugi</a:t>
            </a:r>
            <a:r>
              <a:rPr lang="en-US" sz="1800" dirty="0">
                <a:solidFill>
                  <a:schemeClr val="tx1"/>
                </a:solidFill>
              </a:rPr>
              <a:t>/docs/lectures/02-Data-Model-Workbench.mwb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755" y="891249"/>
            <a:ext cx="2116238" cy="245383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</a:t>
            </a:r>
            <a:r>
              <a:rPr lang="en-US" dirty="0" err="1" smtClean="0"/>
              <a:t>www.php-intro.com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lectures.tsugi.org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csev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Tsugi</a:t>
            </a:r>
            <a:r>
              <a:rPr lang="en-US" dirty="0" smtClean="0"/>
              <a:t> LMS – MOOC Of My Own</a:t>
            </a:r>
          </a:p>
          <a:p>
            <a:pPr lvl="1"/>
            <a:r>
              <a:rPr lang="en-US" dirty="0" smtClean="0"/>
              <a:t>www.wa4e.com</a:t>
            </a:r>
          </a:p>
          <a:p>
            <a:pPr lvl="1"/>
            <a:r>
              <a:rPr lang="en-US" dirty="0" smtClean="0"/>
              <a:t>www.py4e.com</a:t>
            </a:r>
          </a:p>
          <a:p>
            <a:r>
              <a:rPr lang="en-US" dirty="0" smtClean="0"/>
              <a:t>Auto grading and peer grading for Coursera</a:t>
            </a:r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11" y="186430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110605"/>
            <a:ext cx="5550779" cy="4279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872739"/>
            <a:ext cx="5522267" cy="427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807" y="3661396"/>
            <a:ext cx="534105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solidFill>
                  <a:srgbClr val="FF40FF"/>
                </a:solidFill>
              </a:rPr>
              <a:t>www.py4e.com</a:t>
            </a:r>
            <a:endParaRPr lang="en-US" sz="6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5459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514" y="249628"/>
            <a:ext cx="3816405" cy="4488627"/>
          </a:xfrm>
        </p:spPr>
        <p:txBody>
          <a:bodyPr/>
          <a:lstStyle/>
          <a:p>
            <a:r>
              <a:rPr lang="en-US" sz="3600" dirty="0" smtClean="0"/>
              <a:t>Enterprise Learning Management System (LMS)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Been there – done that – got the tattoo..   But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Campus-wide Learning Management Systems</a:t>
            </a:r>
          </a:p>
          <a:p>
            <a:pPr lvl="1"/>
            <a:r>
              <a:rPr lang="en-US" dirty="0" smtClean="0"/>
              <a:t>Sakai, Canvas, Moodle, Blackboard, Desire2Learn</a:t>
            </a:r>
            <a:r>
              <a:rPr lang="is-IS" dirty="0" smtClean="0"/>
              <a:t>… 100s more</a:t>
            </a:r>
          </a:p>
          <a:p>
            <a:r>
              <a:rPr lang="is-IS" dirty="0" smtClean="0"/>
              <a:t>Learning Object Repositories</a:t>
            </a:r>
          </a:p>
          <a:p>
            <a:pPr lvl="1"/>
            <a:r>
              <a:rPr lang="is-IS" dirty="0" smtClean="0"/>
              <a:t>Canvas Commons, Blackboard xpLor, MERLOT</a:t>
            </a:r>
          </a:p>
          <a:p>
            <a:r>
              <a:rPr lang="is-IS" dirty="0" smtClean="0"/>
              <a:t>Massive Publishers</a:t>
            </a:r>
          </a:p>
          <a:p>
            <a:pPr lvl="1"/>
            <a:r>
              <a:rPr lang="is-IS" dirty="0" smtClean="0"/>
              <a:t>Pearson, McGraw-Hill, K12.com</a:t>
            </a:r>
          </a:p>
          <a:p>
            <a:pPr lvl="1"/>
            <a:r>
              <a:rPr lang="is-IS" dirty="0" smtClean="0"/>
              <a:t>MIT Open Courseware, etc</a:t>
            </a:r>
          </a:p>
          <a:p>
            <a:pPr lvl="1"/>
            <a:r>
              <a:rPr lang="is-IS" dirty="0" smtClean="0"/>
              <a:t>Coursera, Udacity, Lynda, Udemy, edX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3669</TotalTime>
  <Words>720</Words>
  <Application>Microsoft Macintosh PowerPoint</Application>
  <PresentationFormat>On-screen Show (16:9)</PresentationFormat>
  <Paragraphs>204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</vt:lpstr>
      <vt:lpstr>ＭＳ Ｐゴシック</vt:lpstr>
      <vt:lpstr>Times</vt:lpstr>
      <vt:lpstr>Trebuchet MS</vt:lpstr>
      <vt:lpstr>Wingdings</vt:lpstr>
      <vt:lpstr>Adjacency</vt:lpstr>
      <vt:lpstr>Beyond MOOCs: Open Education at Scale</vt:lpstr>
      <vt:lpstr>MOOC/EdTech Experience</vt:lpstr>
      <vt:lpstr>PowerPoint Presentation</vt:lpstr>
      <vt:lpstr>Beyond the LMS Beyond the MOOC</vt:lpstr>
      <vt:lpstr>PowerPoint Presentation</vt:lpstr>
      <vt:lpstr>PowerPoint Presentation</vt:lpstr>
      <vt:lpstr>Enterprise Learning Management System (LMS)  Been there – done that – got the tattoo..   But…</vt:lpstr>
      <vt:lpstr>Enterprise Solutions</vt:lpstr>
      <vt:lpstr>PowerPoint Presentation</vt:lpstr>
      <vt:lpstr>PowerPoint Presentation</vt:lpstr>
      <vt:lpstr>Standards (Classic)</vt:lpstr>
      <vt:lpstr>PowerPoint Presentation</vt:lpstr>
      <vt:lpstr>Single-Vendor "Ecosystems"</vt:lpstr>
      <vt:lpstr>Expanding Standards</vt:lpstr>
      <vt:lpstr>PowerPoint Presentation</vt:lpstr>
      <vt:lpstr>PowerPoint Presentation</vt:lpstr>
      <vt:lpstr>PowerPoint Presentation</vt:lpstr>
      <vt:lpstr>March 6, 2008 iPhone SDK Press Conference</vt:lpstr>
      <vt:lpstr>PowerPoint Presentation</vt:lpstr>
      <vt:lpstr>Easy or Not?</vt:lpstr>
      <vt:lpstr>Easy or Not?</vt:lpstr>
      <vt:lpstr>We need a "WordPress"</vt:lpstr>
      <vt:lpstr>"EduPress"</vt:lpstr>
      <vt:lpstr>What is Tsugi?</vt:lpstr>
      <vt:lpstr>What is in a name?</vt:lpstr>
      <vt:lpstr>PowerPoint Presentation</vt:lpstr>
      <vt:lpstr>What's can Tsugi Do?</vt:lpstr>
      <vt:lpstr>Authoring a Course</vt:lpstr>
      <vt:lpstr>PowerPoint Presentation</vt:lpstr>
      <vt:lpstr>You Are Teaching a MOOC!</vt:lpstr>
      <vt:lpstr>PowerPoint Presentation</vt:lpstr>
      <vt:lpstr>Surprise: New LMS This Fall!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Collaborative Content w/GitHub</vt:lpstr>
      <vt:lpstr>Inside Tsugi</vt:lpstr>
      <vt:lpstr>PowerPoint Presentation</vt:lpstr>
      <vt:lpstr>Tsugi APIs</vt:lpstr>
      <vt:lpstr>Tsugi Data Model</vt:lpstr>
      <vt:lpstr>Tsugi Developer Training</vt:lpstr>
      <vt:lpstr>Tsugi Production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Microsoft Office User</cp:lastModifiedBy>
  <cp:revision>249</cp:revision>
  <dcterms:created xsi:type="dcterms:W3CDTF">2015-11-01T12:58:24Z</dcterms:created>
  <dcterms:modified xsi:type="dcterms:W3CDTF">2016-09-22T05:58:33Z</dcterms:modified>
</cp:coreProperties>
</file>